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82" r:id="rId4"/>
    <p:sldId id="281" r:id="rId5"/>
    <p:sldId id="284" r:id="rId6"/>
    <p:sldId id="285" r:id="rId7"/>
    <p:sldId id="286" r:id="rId8"/>
    <p:sldId id="305" r:id="rId9"/>
    <p:sldId id="268" r:id="rId10"/>
    <p:sldId id="288" r:id="rId11"/>
    <p:sldId id="291" r:id="rId12"/>
    <p:sldId id="292" r:id="rId13"/>
    <p:sldId id="293" r:id="rId14"/>
    <p:sldId id="294" r:id="rId15"/>
    <p:sldId id="290" r:id="rId16"/>
    <p:sldId id="289" r:id="rId17"/>
    <p:sldId id="295" r:id="rId18"/>
    <p:sldId id="296" r:id="rId19"/>
    <p:sldId id="297" r:id="rId20"/>
    <p:sldId id="298" r:id="rId21"/>
    <p:sldId id="299" r:id="rId22"/>
    <p:sldId id="300" r:id="rId23"/>
    <p:sldId id="304" r:id="rId24"/>
    <p:sldId id="301" r:id="rId25"/>
    <p:sldId id="302" r:id="rId26"/>
    <p:sldId id="30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Юля Петрова" initials="ЮП" lastIdx="1" clrIdx="0">
    <p:extLst>
      <p:ext uri="{19B8F6BF-5375-455C-9EA6-DF929625EA0E}">
        <p15:presenceInfo xmlns:p15="http://schemas.microsoft.com/office/powerpoint/2012/main" userId="07b0cbc633188e9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310"/>
    <a:srgbClr val="261C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-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6-24T23:51:31.202" idx="1">
    <p:pos x="6261" y="633"/>
    <p:text/>
    <p:extLst>
      <p:ext uri="{C676402C-5697-4E1C-873F-D02D1690AC5C}">
        <p15:threadingInfo xmlns:p15="http://schemas.microsoft.com/office/powerpoint/2012/main" timeZoneBias="-30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4.jpeg>
</file>

<file path=ppt/media/image5.jp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ABE3C1-DBE1-495D-B57B-2849774B866A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019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83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709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327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276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519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45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433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290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2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412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377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20F3920-5427-49BE-8697-0E57B1BEE0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8175"/>
            <a:ext cx="12192000" cy="81124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7A8B96-421E-4E83-B4D0-5ABB30DB6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98" y="2623929"/>
            <a:ext cx="12159102" cy="1218526"/>
          </a:xfrm>
          <a:solidFill>
            <a:schemeClr val="accent5">
              <a:lumMod val="50000"/>
            </a:schemeClr>
          </a:solidFill>
        </p:spPr>
        <p:txBody>
          <a:bodyPr>
            <a:normAutofit/>
          </a:bodyPr>
          <a:lstStyle/>
          <a:p>
            <a:r>
              <a:rPr lang="ru-RU" sz="3200" dirty="0"/>
              <a:t>Разработка веб-приложения для АВТОМАТИЗАЦИИ РАБОТЫ РЕСТОРАНА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1D6E9F3-0FFC-4FE9-BCE9-03B786ECC3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11281" y="5596639"/>
            <a:ext cx="5936974" cy="822311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Bahnschrift Light" panose="020B0502040204020203" pitchFamily="34" charset="0"/>
              </a:rPr>
              <a:t>Студентка: Петрова Юлия Игоревна Группы: 19П-3</a:t>
            </a:r>
          </a:p>
          <a:p>
            <a:r>
              <a:rPr lang="ru-RU" sz="1800" dirty="0">
                <a:latin typeface="Bahnschrift Light" panose="020B0502040204020203" pitchFamily="34" charset="0"/>
              </a:rPr>
              <a:t>Дипломный руководитель: Павловская Е. О.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9869B9-6D1B-4AF6-8BF7-99F743377EF8}"/>
              </a:ext>
            </a:extLst>
          </p:cNvPr>
          <p:cNvSpPr txBox="1"/>
          <p:nvPr/>
        </p:nvSpPr>
        <p:spPr>
          <a:xfrm>
            <a:off x="1" y="56981"/>
            <a:ext cx="12248254" cy="95018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Министерство образования Республики Башкортостан</a:t>
            </a:r>
            <a:b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</a:b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Государственное автономное профессиональное образовательное учреждение</a:t>
            </a:r>
            <a:b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</a:br>
            <a:r>
              <a:rPr lang="ru-RU" dirty="0">
                <a:latin typeface="Century Gothic" panose="020B0502020202020204" pitchFamily="34" charset="0"/>
                <a:cs typeface="Times New Roman" panose="02020603050405020304" pitchFamily="18" charset="0"/>
              </a:rPr>
              <a:t>Уфимский колледж статистики, информатики и вычислительной техники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EB15D-DCF2-4609-9B45-8D71F38344F0}"/>
              </a:ext>
            </a:extLst>
          </p:cNvPr>
          <p:cNvSpPr txBox="1"/>
          <p:nvPr/>
        </p:nvSpPr>
        <p:spPr>
          <a:xfrm>
            <a:off x="0" y="6418950"/>
            <a:ext cx="12159102" cy="429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ru-RU" altLang="en-US" sz="1800" dirty="0">
                <a:latin typeface="OPPOSans M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OPPOSans M" panose="00020600040101010101" pitchFamily="18" charset="-122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7896841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8004" y="165653"/>
            <a:ext cx="3375991" cy="103367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</a:rPr>
              <a:t>Регистрация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3DB38E-837C-4A3E-81F0-9AAF5B63C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338" y="1021246"/>
            <a:ext cx="8879324" cy="552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64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1791" y="163418"/>
            <a:ext cx="4068417" cy="103367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Главная страница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C264D4-704C-408B-B8E3-E7B392A2E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7088"/>
            <a:ext cx="12192000" cy="566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55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1791" y="163418"/>
            <a:ext cx="4068417" cy="103367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Главная страница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19C0DE2-34B8-40CF-BAF8-B4704399A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8400"/>
            <a:ext cx="12192000" cy="566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733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1791" y="163418"/>
            <a:ext cx="4068417" cy="103367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Главная страница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77DFBF3-40D0-4080-8874-E569D7FE2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1149"/>
            <a:ext cx="12192000" cy="567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34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1791" y="163418"/>
            <a:ext cx="4068417" cy="103367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Главная страница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EB032DF-F685-42AD-A622-707ECA40C1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19" r="1304"/>
          <a:stretch/>
        </p:blipFill>
        <p:spPr>
          <a:xfrm>
            <a:off x="-1" y="1129253"/>
            <a:ext cx="12191999" cy="57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43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43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185" y="194282"/>
            <a:ext cx="4033630" cy="103367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</a:rPr>
              <a:t>Страница меню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D78AC4-B3E5-453A-98AC-65AD9A5CE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7952"/>
            <a:ext cx="12192000" cy="56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37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8004" y="165653"/>
            <a:ext cx="3375991" cy="103367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Окно блюда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AA536B9-93EF-4585-9ECB-D60708332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102" y="1673547"/>
            <a:ext cx="3653873" cy="45503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A8D2F94-F38A-4C07-A43F-ECF4D39F19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077" y="1673547"/>
            <a:ext cx="3653873" cy="455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52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316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8342" y="131057"/>
            <a:ext cx="6915315" cy="103367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Личный кабинет пользователя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BD35A15-C0F1-4824-BD74-AFD4533BA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4727"/>
            <a:ext cx="12192000" cy="564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59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316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8342" y="131057"/>
            <a:ext cx="6915315" cy="103367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Личный кабинет 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679452-E80E-4745-A159-1D31EA42A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316" y="1270744"/>
            <a:ext cx="12192000" cy="558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881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316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7742" y="16013"/>
            <a:ext cx="7883884" cy="103367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Личный кабинет администратора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8BAE69-638E-401F-B322-A13FF2376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316" y="971370"/>
            <a:ext cx="12192000" cy="564929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583ABAD-E554-4C67-ABB2-E498079876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8503" y="2123709"/>
            <a:ext cx="2593787" cy="473429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1B51D72-B105-4DDE-8337-206B6A194F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9618"/>
          <a:stretch/>
        </p:blipFill>
        <p:spPr>
          <a:xfrm>
            <a:off x="6096000" y="2123710"/>
            <a:ext cx="4340729" cy="475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656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8B86F66-1463-4CE6-936F-7D4F5123D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310">
              <a:alpha val="8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Цели и задачи дипломного проект: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DB992B-4C48-4CE3-8655-64025C4EE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32810"/>
            <a:ext cx="10631905" cy="4664242"/>
          </a:xfrm>
        </p:spPr>
        <p:txBody>
          <a:bodyPr>
            <a:normAutofit lnSpcReduction="10000"/>
          </a:bodyPr>
          <a:lstStyle/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Цель данного дипломного проекта заключается в разработке веб-приложения, которое будет способствовать автоматизации работы ресторана.</a:t>
            </a:r>
          </a:p>
          <a:p>
            <a:pPr marL="0" indent="0">
              <a:buNone/>
            </a:pPr>
            <a:r>
              <a:rPr lang="ru-RU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Задачи:</a:t>
            </a:r>
          </a:p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исследовать базу данных, связанную с процессом ГРП; </a:t>
            </a:r>
          </a:p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разработать и протестировать приложение, которое позволит работать с полевым актом в условиях отсутствия связи; </a:t>
            </a:r>
          </a:p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написать документацию, описывающую функциональность и использование разработанного приложения. </a:t>
            </a:r>
            <a:endParaRPr lang="ru-RU" sz="2800" b="1" dirty="0">
              <a:solidFill>
                <a:schemeClr val="accent6">
                  <a:lumMod val="40000"/>
                  <a:lumOff val="60000"/>
                </a:schemeClr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021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316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7742" y="16013"/>
            <a:ext cx="7883884" cy="103367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Личный кабинет администратора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A3D00CF-AE33-4AD2-83C3-2E251A7AA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6" y="1233747"/>
            <a:ext cx="12192000" cy="564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53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316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7742" y="16013"/>
            <a:ext cx="7883884" cy="103367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</a:rPr>
              <a:t>Личный кабинет менеджера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500D44C-B061-4F02-8125-6BCFC9821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316" y="911578"/>
            <a:ext cx="12192000" cy="564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33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316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7742" y="16013"/>
            <a:ext cx="7883884" cy="103367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</a:rPr>
              <a:t>Личный кабинет менеджера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1D5782-900C-422A-9394-66CF495BF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316" y="1188511"/>
            <a:ext cx="12192000" cy="5653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321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316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8158" y="80182"/>
            <a:ext cx="6555684" cy="103367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</a:rPr>
              <a:t>Тестирование подмодуля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5EE33DD-2A02-4BD8-9B18-409382603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660" y="1818240"/>
            <a:ext cx="8026046" cy="59495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F4E9C3E-635C-4FAD-8C6F-65DB6C5ADA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1780" y="2874989"/>
            <a:ext cx="5428439" cy="54395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4A1CD54-3770-4DB6-962F-3AB74B93F4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8110" y="4964862"/>
            <a:ext cx="3455775" cy="43029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9C7497B-BD22-4E07-B859-AE920803A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5886" y="3848248"/>
            <a:ext cx="1800225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8002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DCBD6AC-73CE-43E5-B42D-7E6AAADFA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0" y="0"/>
            <a:ext cx="12192000" cy="7058526"/>
          </a:xfrm>
          <a:prstGeom prst="rect">
            <a:avLst/>
          </a:prstGeom>
          <a:solidFill>
            <a:srgbClr val="1A1310">
              <a:alpha val="8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Полные затраты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DB992B-4C48-4CE3-8655-64025C4EE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32810"/>
            <a:ext cx="10631905" cy="4664242"/>
          </a:xfrm>
          <a:ln>
            <a:noFill/>
          </a:ln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Полные затраты на разработку программного продукта:</a:t>
            </a:r>
          </a:p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50565,86 рублей</a:t>
            </a:r>
            <a:endParaRPr lang="en-US" sz="2800" dirty="0">
              <a:solidFill>
                <a:schemeClr val="accent6">
                  <a:lumMod val="40000"/>
                  <a:lumOff val="60000"/>
                </a:schemeClr>
              </a:solidFill>
              <a:latin typeface="Century" panose="02040604050505020304" pitchFamily="18" charset="0"/>
            </a:endParaRPr>
          </a:p>
          <a:p>
            <a:pPr marL="45720" indent="0">
              <a:buNone/>
            </a:pPr>
            <a:endParaRPr lang="ru-RU" sz="2800" dirty="0">
              <a:solidFill>
                <a:schemeClr val="accent6">
                  <a:lumMod val="40000"/>
                  <a:lumOff val="60000"/>
                </a:schemeClr>
              </a:solidFill>
              <a:latin typeface="Century" panose="02040604050505020304" pitchFamily="18" charset="0"/>
            </a:endParaRPr>
          </a:p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Цена предложения разработанного программного продукта:</a:t>
            </a:r>
            <a:endParaRPr lang="en-US" sz="2800" dirty="0">
              <a:solidFill>
                <a:schemeClr val="accent6">
                  <a:lumMod val="40000"/>
                  <a:lumOff val="60000"/>
                </a:schemeClr>
              </a:solidFill>
              <a:latin typeface="Century" panose="02040604050505020304" pitchFamily="18" charset="0"/>
            </a:endParaRPr>
          </a:p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74635,2 рублей</a:t>
            </a:r>
          </a:p>
        </p:txBody>
      </p:sp>
    </p:spTree>
    <p:extLst>
      <p:ext uri="{BB962C8B-B14F-4D97-AF65-F5344CB8AC3E}">
        <p14:creationId xmlns:p14="http://schemas.microsoft.com/office/powerpoint/2010/main" val="31909682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DCBD6AC-73CE-43E5-B42D-7E6AAADFA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0" y="0"/>
            <a:ext cx="12192000" cy="7058526"/>
          </a:xfrm>
          <a:prstGeom prst="rect">
            <a:avLst/>
          </a:prstGeom>
          <a:solidFill>
            <a:srgbClr val="1A1310">
              <a:alpha val="8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DB992B-4C48-4CE3-8655-64025C4EE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32810"/>
            <a:ext cx="10631905" cy="4664242"/>
          </a:xfrm>
          <a:ln>
            <a:noFill/>
          </a:ln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При выполнения дипломного проекта были решены следующие задачи: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изучена предметная область;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спроектирована база данных;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разработана структура и дизайн веб-приложения;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реализованы функции для формирования заказов;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реализованы функции добавления, редактирования и удаления блюд и мероприятий.</a:t>
            </a:r>
          </a:p>
        </p:txBody>
      </p:sp>
    </p:spTree>
    <p:extLst>
      <p:ext uri="{BB962C8B-B14F-4D97-AF65-F5344CB8AC3E}">
        <p14:creationId xmlns:p14="http://schemas.microsoft.com/office/powerpoint/2010/main" val="3268186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DCBD6AC-73CE-43E5-B42D-7E6AAADFA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0" y="-100263"/>
            <a:ext cx="12192000" cy="7058526"/>
          </a:xfrm>
          <a:prstGeom prst="rect">
            <a:avLst/>
          </a:prstGeom>
          <a:solidFill>
            <a:srgbClr val="1A1310">
              <a:alpha val="8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4487" y="2750820"/>
            <a:ext cx="9303026" cy="1356360"/>
          </a:xfrm>
        </p:spPr>
        <p:txBody>
          <a:bodyPr>
            <a:noAutofit/>
          </a:bodyPr>
          <a:lstStyle/>
          <a:p>
            <a:r>
              <a:rPr lang="ru-RU" sz="7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11635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096385C-2B17-4FC9-B344-0C251CC6B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71525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0" y="0"/>
            <a:ext cx="12192000" cy="7058526"/>
          </a:xfrm>
          <a:prstGeom prst="rect">
            <a:avLst/>
          </a:prstGeom>
          <a:solidFill>
            <a:srgbClr val="1A1310">
              <a:alpha val="8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877" y="802105"/>
            <a:ext cx="3942347" cy="1860884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Диаграмма прецендентов: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2D8867F-578B-4997-BB2C-752B1AF95511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" b="2134"/>
          <a:stretch/>
        </p:blipFill>
        <p:spPr bwMode="auto">
          <a:xfrm>
            <a:off x="5680100" y="177891"/>
            <a:ext cx="5131083" cy="67027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79045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4DDA06-D615-4391-9C77-05FFC2220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066298"/>
            <a:ext cx="12191999" cy="8124824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0" y="0"/>
            <a:ext cx="12192000" cy="7058526"/>
          </a:xfrm>
          <a:prstGeom prst="rect">
            <a:avLst/>
          </a:prstGeom>
          <a:solidFill>
            <a:srgbClr val="1A1310">
              <a:alpha val="8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Входная информация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DB992B-4C48-4CE3-8655-64025C4EE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32810"/>
            <a:ext cx="10631905" cy="4664242"/>
          </a:xfrm>
          <a:ln>
            <a:noFill/>
          </a:ln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Входной информацией для работы решения являются данные о блюдах и мероприятиях. Перечень входной информации представлен в списке ниже: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информация о блюде;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информация о брони;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информация о мероприятии.</a:t>
            </a:r>
          </a:p>
        </p:txBody>
      </p:sp>
    </p:spTree>
    <p:extLst>
      <p:ext uri="{BB962C8B-B14F-4D97-AF65-F5344CB8AC3E}">
        <p14:creationId xmlns:p14="http://schemas.microsoft.com/office/powerpoint/2010/main" val="4031932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4DDA06-D615-4391-9C77-05FFC2220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066298"/>
            <a:ext cx="12191999" cy="8124824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0" y="0"/>
            <a:ext cx="12192000" cy="7058526"/>
          </a:xfrm>
          <a:prstGeom prst="rect">
            <a:avLst/>
          </a:prstGeom>
          <a:solidFill>
            <a:srgbClr val="1A1310">
              <a:alpha val="8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Выходная информация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DB992B-4C48-4CE3-8655-64025C4EE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32810"/>
            <a:ext cx="10631905" cy="4664242"/>
          </a:xfrm>
          <a:ln>
            <a:noFill/>
          </a:ln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Выходной информацией являются данные о заказах и бронированиях клиента ресторана. Перечень входной информации представлен в списке ниже:</a:t>
            </a:r>
          </a:p>
          <a:p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информация о заказе;</a:t>
            </a:r>
          </a:p>
          <a:p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" panose="02040604050505020304" pitchFamily="18" charset="0"/>
              </a:rPr>
              <a:t>информация о брони.</a:t>
            </a:r>
          </a:p>
        </p:txBody>
      </p:sp>
    </p:spTree>
    <p:extLst>
      <p:ext uri="{BB962C8B-B14F-4D97-AF65-F5344CB8AC3E}">
        <p14:creationId xmlns:p14="http://schemas.microsoft.com/office/powerpoint/2010/main" val="384954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096385C-2B17-4FC9-B344-0C251CC6B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71525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0" y="0"/>
            <a:ext cx="12192000" cy="7058526"/>
          </a:xfrm>
          <a:prstGeom prst="rect">
            <a:avLst/>
          </a:prstGeom>
          <a:solidFill>
            <a:srgbClr val="1A1310">
              <a:alpha val="8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494" y="802105"/>
            <a:ext cx="5227123" cy="962527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Схема отношений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E54439A-22B5-4150-97AA-72D9C564B835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58" t="16252" r="10112" b="28165"/>
          <a:stretch/>
        </p:blipFill>
        <p:spPr bwMode="auto">
          <a:xfrm>
            <a:off x="2341495" y="1764632"/>
            <a:ext cx="7509010" cy="50933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0453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096385C-2B17-4FC9-B344-0C251CC6B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71525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310">
              <a:alpha val="8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90" y="1235241"/>
            <a:ext cx="5227123" cy="962527"/>
          </a:xfrm>
        </p:spPr>
        <p:txBody>
          <a:bodyPr/>
          <a:lstStyle/>
          <a:p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Модульная схема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BF6A2AF-3B80-4D61-8DEF-9F8E15F7C0F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924" y="320841"/>
            <a:ext cx="6481275" cy="6352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9947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096385C-2B17-4FC9-B344-0C251CC6B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71525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1BC520-853E-465F-B32E-CD6448F4F882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1A1310">
              <a:alpha val="8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FCA52-D41D-4F91-8C50-FBB4D095B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2289" y="387102"/>
            <a:ext cx="5987419" cy="962527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Инструменты разработки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055B3D5-5D0C-45F0-B66D-6999F5AD81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98" t="18561" r="20767" b="19663"/>
          <a:stretch/>
        </p:blipFill>
        <p:spPr>
          <a:xfrm>
            <a:off x="486529" y="2356402"/>
            <a:ext cx="3102291" cy="214519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212D9F-257A-44E4-B2C6-B3613FFE91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567"/>
          <a:stretch/>
        </p:blipFill>
        <p:spPr>
          <a:xfrm>
            <a:off x="4240264" y="2356402"/>
            <a:ext cx="3268919" cy="214519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ABC407-500E-4067-93CA-2F1091068B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0627" y="2356402"/>
            <a:ext cx="3404153" cy="214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58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0A74E-32BB-4CDA-9421-F410BF57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589A7-8AD8-4D59-A769-A243C1C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8004" y="165653"/>
            <a:ext cx="3375991" cy="103367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Авторизация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40D72A-49A6-474F-9244-940FF07213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77"/>
          <a:stretch/>
        </p:blipFill>
        <p:spPr>
          <a:xfrm>
            <a:off x="1898008" y="1199323"/>
            <a:ext cx="8395984" cy="522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03327"/>
      </p:ext>
    </p:extLst>
  </p:cSld>
  <p:clrMapOvr>
    <a:masterClrMapping/>
  </p:clrMapOvr>
</p:sld>
</file>

<file path=ppt/theme/theme1.xml><?xml version="1.0" encoding="utf-8"?>
<a:theme xmlns:a="http://schemas.openxmlformats.org/drawingml/2006/main" name="Базис">
  <a:themeElements>
    <a:clrScheme name="Красный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TM03457444[[fn=Базис]]</Template>
  <TotalTime>828</TotalTime>
  <Words>271</Words>
  <Application>Microsoft Office PowerPoint</Application>
  <PresentationFormat>Широкоэкранный</PresentationFormat>
  <Paragraphs>53</Paragraphs>
  <Slides>26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3" baseType="lpstr">
      <vt:lpstr>Arial</vt:lpstr>
      <vt:lpstr>Bahnschrift Light</vt:lpstr>
      <vt:lpstr>Century</vt:lpstr>
      <vt:lpstr>Century Gothic</vt:lpstr>
      <vt:lpstr>Corbel</vt:lpstr>
      <vt:lpstr>OPPOSans M</vt:lpstr>
      <vt:lpstr>Базис</vt:lpstr>
      <vt:lpstr>Разработка веб-приложения для АВТОМАТИЗАЦИИ РАБОТЫ РЕСТОРАНА</vt:lpstr>
      <vt:lpstr>Цели и задачи дипломного проект:</vt:lpstr>
      <vt:lpstr>Диаграмма прецендентов:</vt:lpstr>
      <vt:lpstr>Входная информация</vt:lpstr>
      <vt:lpstr>Выходная информация</vt:lpstr>
      <vt:lpstr>Схема отношений</vt:lpstr>
      <vt:lpstr>Модульная схема</vt:lpstr>
      <vt:lpstr>Инструменты разработки</vt:lpstr>
      <vt:lpstr>Авторизация</vt:lpstr>
      <vt:lpstr>Регистрация</vt:lpstr>
      <vt:lpstr>Главная страница</vt:lpstr>
      <vt:lpstr>Главная страница</vt:lpstr>
      <vt:lpstr>Главная страница</vt:lpstr>
      <vt:lpstr>Главная страница</vt:lpstr>
      <vt:lpstr>Страница меню</vt:lpstr>
      <vt:lpstr>Окно блюда</vt:lpstr>
      <vt:lpstr>Личный кабинет пользователя</vt:lpstr>
      <vt:lpstr>Личный кабинет пользователя</vt:lpstr>
      <vt:lpstr>Личный кабинет администратора</vt:lpstr>
      <vt:lpstr>Личный кабинет администратора</vt:lpstr>
      <vt:lpstr>Личный кабинет менеджера</vt:lpstr>
      <vt:lpstr>Личный кабинет менеджера</vt:lpstr>
      <vt:lpstr>Тестирование подмодуля</vt:lpstr>
      <vt:lpstr>Полные затраты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веб-приложения для формирования полевого акта по проведенному гидроразрыву пласта</dc:title>
  <dc:creator>Amina Malieva</dc:creator>
  <cp:lastModifiedBy>Сажод Каюмов</cp:lastModifiedBy>
  <cp:revision>35</cp:revision>
  <dcterms:created xsi:type="dcterms:W3CDTF">2023-06-22T11:24:58Z</dcterms:created>
  <dcterms:modified xsi:type="dcterms:W3CDTF">2023-06-25T03:18:45Z</dcterms:modified>
</cp:coreProperties>
</file>

<file path=docProps/thumbnail.jpeg>
</file>